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0"/>
  </p:notesMasterIdLst>
  <p:handoutMasterIdLst>
    <p:handoutMasterId r:id="rId41"/>
  </p:handoutMasterIdLst>
  <p:sldIdLst>
    <p:sldId id="854" r:id="rId5"/>
    <p:sldId id="967" r:id="rId6"/>
    <p:sldId id="952" r:id="rId7"/>
    <p:sldId id="855" r:id="rId8"/>
    <p:sldId id="968" r:id="rId9"/>
    <p:sldId id="915" r:id="rId10"/>
    <p:sldId id="916" r:id="rId11"/>
    <p:sldId id="832" r:id="rId12"/>
    <p:sldId id="917" r:id="rId13"/>
    <p:sldId id="880" r:id="rId14"/>
    <p:sldId id="881" r:id="rId15"/>
    <p:sldId id="957" r:id="rId16"/>
    <p:sldId id="878" r:id="rId17"/>
    <p:sldId id="884" r:id="rId18"/>
    <p:sldId id="885" r:id="rId19"/>
    <p:sldId id="953" r:id="rId20"/>
    <p:sldId id="919" r:id="rId21"/>
    <p:sldId id="887" r:id="rId22"/>
    <p:sldId id="959" r:id="rId23"/>
    <p:sldId id="961" r:id="rId24"/>
    <p:sldId id="964" r:id="rId25"/>
    <p:sldId id="965" r:id="rId26"/>
    <p:sldId id="963" r:id="rId27"/>
    <p:sldId id="896" r:id="rId28"/>
    <p:sldId id="897" r:id="rId29"/>
    <p:sldId id="966" r:id="rId30"/>
    <p:sldId id="898" r:id="rId31"/>
    <p:sldId id="954" r:id="rId32"/>
    <p:sldId id="888" r:id="rId33"/>
    <p:sldId id="889" r:id="rId34"/>
    <p:sldId id="890" r:id="rId35"/>
    <p:sldId id="920" r:id="rId36"/>
    <p:sldId id="921" r:id="rId37"/>
    <p:sldId id="926" r:id="rId38"/>
    <p:sldId id="927" r:id="rId3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991"/>
    <p:restoredTop sz="96793"/>
  </p:normalViewPr>
  <p:slideViewPr>
    <p:cSldViewPr snapToObjects="1">
      <p:cViewPr varScale="1">
        <p:scale>
          <a:sx n="174" d="100"/>
          <a:sy n="174" d="100"/>
        </p:scale>
        <p:origin x="192" y="3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9/9/22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9/9/22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28</a:t>
            </a:fld>
            <a:endParaRPr lang="en-US" altLang="en-US"/>
          </a:p>
        </p:txBody>
      </p:sp>
    </p:spTree>
    <p:extLst>
      <p:ext uri="{BB962C8B-B14F-4D97-AF65-F5344CB8AC3E}">
        <p14:creationId xmlns:p14="http://schemas.microsoft.com/office/powerpoint/2010/main" val="1447200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45383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4231807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24</a:t>
            </a:fld>
            <a:endParaRPr lang="en-US" altLang="en-US"/>
          </a:p>
        </p:txBody>
      </p:sp>
    </p:spTree>
    <p:extLst>
      <p:ext uri="{BB962C8B-B14F-4D97-AF65-F5344CB8AC3E}">
        <p14:creationId xmlns:p14="http://schemas.microsoft.com/office/powerpoint/2010/main" val="3484126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9/9/22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9/9/22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nald-f-ferguson/Topics-in-SW-Engineering-F22" TargetMode="External"/><Relationship Id="rId2" Type="http://schemas.openxmlformats.org/officeDocument/2006/relationships/hyperlink" Target="https://donald-f-ferguson.github.io/Topics-in-SW-Engineering-F22/"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1cjbu68ty-RvaI7vLghvo0SFRFP4qbM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onald-f-ferguson/F22-Starter-Microservice.git" TargetMode="External"/><Relationship Id="rId2" Type="http://schemas.openxmlformats.org/officeDocument/2006/relationships/hyperlink" Target="https://github.com/donald-f-ferguson/F22-Simple-Web-UI.git" TargetMode="External"/><Relationship Id="rId1" Type="http://schemas.openxmlformats.org/officeDocument/2006/relationships/slideLayout" Target="../slideLayouts/slideLayout1.xml"/><Relationship Id="rId6" Type="http://schemas.openxmlformats.org/officeDocument/2006/relationships/hyperlink" Target="https://docs.github.com/en/issues/planning-and-tracking-with-projects/creating-projects/creating-a-project" TargetMode="External"/><Relationship Id="rId5" Type="http://schemas.openxmlformats.org/officeDocument/2006/relationships/hyperlink" Target="https://forms.gle/t1wu8a3DZPJYnEks5" TargetMode="External"/><Relationship Id="rId4" Type="http://schemas.openxmlformats.org/officeDocument/2006/relationships/hyperlink" Target="https://github.com/donald-f-ferguson/F22-Starter-DB.g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 (F22)</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https://donald-f-ferguson.github.io/Topics-in-SW-Engineering-F22/</a:t>
            </a:r>
            <a:endParaRPr lang="en-US" sz="900" dirty="0"/>
          </a:p>
          <a:p>
            <a:pPr lvl="2">
              <a:spcBef>
                <a:spcPts val="200"/>
              </a:spcBef>
            </a:pPr>
            <a:r>
              <a:rPr lang="en-US" sz="900" dirty="0"/>
              <a:t>Course repo: </a:t>
            </a:r>
            <a:r>
              <a:rPr lang="en-US" sz="900" dirty="0">
                <a:hlinkClick r:id="rId3"/>
              </a:rPr>
              <a:t>https://github.com/donald-f-ferguson/Topics-in-SW-Engineering-F22</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We will try to use Azure and but do not sign up yet.</a:t>
            </a:r>
          </a:p>
          <a:p>
            <a:pPr lvl="2">
              <a:spcBef>
                <a:spcPts val="200"/>
              </a:spcBef>
            </a:pPr>
            <a:r>
              <a:rPr lang="en-US" sz="900" dirty="0"/>
              <a:t>GitHub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https://join.slack.com/t/dff-columbia/shared_invite/zt-1cjbu68ty-RvaI7vLghvo0SFRFP4qbMg</a:t>
            </a:r>
            <a:r>
              <a:rPr lang="en-US" sz="1100" dirty="0"/>
              <a:t> </a:t>
            </a:r>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1522482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Tree>
    <p:extLst>
      <p:ext uri="{BB962C8B-B14F-4D97-AF65-F5344CB8AC3E}">
        <p14:creationId xmlns:p14="http://schemas.microsoft.com/office/powerpoint/2010/main" val="2867633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7964" y="11239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(F22)</a:t>
            </a:r>
            <a:br>
              <a:rPr lang="en-US" altLang="en-US" sz="3200" i="1" dirty="0"/>
            </a:br>
            <a:r>
              <a:rPr lang="en-US" altLang="en-US" sz="3200" i="1" dirty="0"/>
              <a:t>Project Teams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297788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121992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254917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1537958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136728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332865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7869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800" dirty="0"/>
              <a:t>My preferences are to replace React with Angular, and Node with Flask.</a:t>
            </a:r>
          </a:p>
          <a:p>
            <a:r>
              <a:rPr lang="en-US" sz="1800" dirty="0"/>
              <a:t>There are three projects to design, develop, test, deploy, ... ...</a:t>
            </a:r>
          </a:p>
          <a:p>
            <a:pPr marL="800100" lvl="1" indent="-342900">
              <a:buFont typeface="+mj-lt"/>
              <a:buAutoNum type="arabicPeriod"/>
            </a:pPr>
            <a:r>
              <a:rPr lang="en-US" sz="1600" dirty="0"/>
              <a:t>Browser UI application.</a:t>
            </a:r>
          </a:p>
          <a:p>
            <a:pPr marL="800100" lvl="1" indent="-342900">
              <a:buFont typeface="+mj-lt"/>
              <a:buAutoNum type="arabicPeriod"/>
            </a:pPr>
            <a:r>
              <a:rPr lang="en-US" sz="1600" dirty="0"/>
              <a:t>Microservice.</a:t>
            </a:r>
          </a:p>
          <a:p>
            <a:pPr marL="800100" lvl="1" indent="-342900">
              <a:buFont typeface="+mj-lt"/>
              <a:buAutoNum type="arabicPeriod"/>
            </a:pPr>
            <a:r>
              <a:rPr lang="en-US" sz="1600" dirty="0"/>
              <a:t>Database.</a:t>
            </a:r>
          </a:p>
          <a:p>
            <a:pPr marL="400050"/>
            <a:r>
              <a:rPr lang="en-US" sz="1800" dirty="0"/>
              <a:t>We will initial have two deployments: local machine, virtual machine/S3/RDS.</a:t>
            </a:r>
          </a:p>
          <a:p>
            <a:endParaRPr lang="en-US" sz="1800" dirty="0"/>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3587580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IaaS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
        <p:nvSpPr>
          <p:cNvPr id="2" name="Rounded Rectangle 1">
            <a:extLst>
              <a:ext uri="{FF2B5EF4-FFF2-40B4-BE49-F238E27FC236}">
                <a16:creationId xmlns:a16="http://schemas.microsoft.com/office/drawing/2014/main" id="{2F00D711-0F37-A838-9373-4C02A30B7C5D}"/>
              </a:ext>
            </a:extLst>
          </p:cNvPr>
          <p:cNvSpPr/>
          <p:nvPr/>
        </p:nvSpPr>
        <p:spPr>
          <a:xfrm>
            <a:off x="5334000" y="895350"/>
            <a:ext cx="2209800" cy="914400"/>
          </a:xfrm>
          <a:prstGeom prst="round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Resume Here</a:t>
            </a:r>
            <a:br>
              <a:rPr lang="en-US" dirty="0"/>
            </a:br>
            <a:r>
              <a:rPr lang="en-US" dirty="0"/>
              <a:t>2022-SEP-09</a:t>
            </a:r>
          </a:p>
        </p:txBody>
      </p:sp>
    </p:spTree>
    <p:extLst>
      <p:ext uri="{BB962C8B-B14F-4D97-AF65-F5344CB8AC3E}">
        <p14:creationId xmlns:p14="http://schemas.microsoft.com/office/powerpoint/2010/main" val="1087195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E6156 – Topics in SW Engineering:</a:t>
            </a:r>
          </a:p>
          <a:p>
            <a:pPr algn="ctr"/>
            <a:r>
              <a:rPr lang="en-US" altLang="en-US" sz="3600" i="1" dirty="0">
                <a:solidFill>
                  <a:schemeClr val="bg1"/>
                </a:solidFill>
              </a:rPr>
              <a:t>Cloud Computing</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100" dirty="0"/>
              <a:t>Individual:</a:t>
            </a:r>
          </a:p>
          <a:p>
            <a:pPr lvl="1"/>
            <a:r>
              <a:rPr lang="en-US" sz="1050" dirty="0"/>
              <a:t>Create an AWS account.</a:t>
            </a:r>
          </a:p>
          <a:p>
            <a:pPr lvl="1"/>
            <a:r>
              <a:rPr lang="en-US" sz="1050" dirty="0"/>
              <a:t>Configure laptop</a:t>
            </a:r>
          </a:p>
          <a:p>
            <a:pPr lvl="2"/>
            <a:r>
              <a:rPr lang="en-US" sz="1000" dirty="0"/>
              <a:t>IDE:</a:t>
            </a:r>
          </a:p>
          <a:p>
            <a:pPr lvl="3"/>
            <a:r>
              <a:rPr lang="en-US" sz="900" dirty="0"/>
              <a:t>Get JetBrains student license.</a:t>
            </a:r>
          </a:p>
          <a:p>
            <a:pPr lvl="3"/>
            <a:r>
              <a:rPr lang="en-US" sz="900" dirty="0"/>
              <a:t>Install PyCharm</a:t>
            </a:r>
          </a:p>
          <a:p>
            <a:pPr lvl="3"/>
            <a:r>
              <a:rPr lang="en-US" sz="900" dirty="0"/>
              <a:t>Optional:</a:t>
            </a:r>
          </a:p>
          <a:p>
            <a:pPr lvl="4"/>
            <a:r>
              <a:rPr lang="en-US" sz="900" dirty="0"/>
              <a:t>Install WebStorm</a:t>
            </a:r>
          </a:p>
          <a:p>
            <a:pPr lvl="4"/>
            <a:r>
              <a:rPr lang="en-US" sz="900" dirty="0"/>
              <a:t>Install </a:t>
            </a:r>
            <a:r>
              <a:rPr lang="en-US" sz="900" dirty="0" err="1"/>
              <a:t>DataGrip</a:t>
            </a:r>
            <a:endParaRPr lang="en-US" sz="900" dirty="0"/>
          </a:p>
          <a:p>
            <a:pPr lvl="2"/>
            <a:r>
              <a:rPr lang="en-US" sz="1000" dirty="0"/>
              <a:t>Install Anaconda (new environment)</a:t>
            </a:r>
          </a:p>
          <a:p>
            <a:pPr lvl="2"/>
            <a:r>
              <a:rPr lang="en-US" sz="1000" dirty="0"/>
              <a:t>Install MySQL</a:t>
            </a:r>
          </a:p>
          <a:p>
            <a:pPr lvl="2"/>
            <a:r>
              <a:rPr lang="en-US" sz="1000" dirty="0"/>
              <a:t>Postman</a:t>
            </a:r>
          </a:p>
          <a:p>
            <a:pPr lvl="1"/>
            <a:r>
              <a:rPr lang="en-US" sz="1050" dirty="0"/>
              <a:t>Clone and test starter application:</a:t>
            </a:r>
          </a:p>
          <a:p>
            <a:pPr lvl="2"/>
            <a:r>
              <a:rPr lang="en-US" sz="850" dirty="0"/>
              <a:t>UI: </a:t>
            </a:r>
            <a:r>
              <a:rPr lang="en-US" sz="850" dirty="0">
                <a:hlinkClick r:id="rId2"/>
              </a:rPr>
              <a:t>https://github.com/donald-f-ferguson/F22-Simple-Web-UI.git</a:t>
            </a:r>
            <a:endParaRPr lang="en-US" sz="850" dirty="0"/>
          </a:p>
          <a:p>
            <a:pPr lvl="2"/>
            <a:r>
              <a:rPr lang="en-US" sz="850" dirty="0"/>
              <a:t>Microservice: </a:t>
            </a:r>
            <a:r>
              <a:rPr lang="en-US" sz="850" dirty="0">
                <a:hlinkClick r:id="rId3"/>
              </a:rPr>
              <a:t>https://github.com/donald-f-ferguson/F22-Starter-Microservice.git</a:t>
            </a:r>
            <a:endParaRPr lang="en-US" sz="850" dirty="0"/>
          </a:p>
          <a:p>
            <a:pPr lvl="2"/>
            <a:r>
              <a:rPr lang="en-US" sz="850" dirty="0"/>
              <a:t>DB: </a:t>
            </a:r>
            <a:r>
              <a:rPr lang="en-US" sz="850" dirty="0">
                <a:hlinkClick r:id="rId4"/>
              </a:rPr>
              <a:t>https://github.com/donald-f-ferguson/F22-Starter-DB.git</a:t>
            </a:r>
            <a:r>
              <a:rPr lang="en-US" sz="850" dirty="0"/>
              <a:t> </a:t>
            </a:r>
          </a:p>
          <a:p>
            <a:r>
              <a:rPr lang="en-US" sz="1200" dirty="0"/>
              <a:t>Group: Form 5-7 student team.</a:t>
            </a:r>
          </a:p>
          <a:p>
            <a:pPr lvl="1"/>
            <a:r>
              <a:rPr lang="en-US" sz="1100" dirty="0"/>
              <a:t>Each team must have a designated communication focal point. The professor and TAs will use to communicate with teams. </a:t>
            </a:r>
          </a:p>
          <a:p>
            <a:pPr lvl="1"/>
            <a:r>
              <a:rPr lang="en-US" sz="1100" dirty="0"/>
              <a:t>The focal point must enter the information on the Google form for the team: </a:t>
            </a:r>
            <a:r>
              <a:rPr lang="en-US" sz="1100" dirty="0">
                <a:hlinkClick r:id="rId5"/>
              </a:rPr>
              <a:t>https://forms.gle/t1wu8a3DZPJYnEks5</a:t>
            </a:r>
            <a:r>
              <a:rPr lang="en-US" sz="1100" dirty="0"/>
              <a:t> </a:t>
            </a:r>
          </a:p>
          <a:p>
            <a:pPr lvl="1"/>
            <a:r>
              <a:rPr lang="en-US" sz="1100" dirty="0"/>
              <a:t>Create AWS group account for team and add members.</a:t>
            </a:r>
          </a:p>
          <a:p>
            <a:pPr lvl="1"/>
            <a:r>
              <a:rPr lang="en-US" sz="1100" dirty="0"/>
              <a:t>Create a GitHub Project for the course, and add team members:</a:t>
            </a:r>
            <a:br>
              <a:rPr lang="en-US" sz="1100" dirty="0"/>
            </a:br>
            <a:r>
              <a:rPr lang="en-US" sz="1100" dirty="0">
                <a:hlinkClick r:id="rId6"/>
              </a:rPr>
              <a:t>https://docs.github.com/en/issues/planning-and-tracking-with-projects/creating-projects/creating-a-project</a:t>
            </a:r>
            <a:endParaRPr lang="en-US" sz="1100" dirty="0"/>
          </a:p>
          <a:p>
            <a:pPr lvl="2"/>
            <a:endParaRPr lang="en-US" sz="1000" dirty="0"/>
          </a:p>
          <a:p>
            <a:pPr lvl="1"/>
            <a:endParaRPr lang="en-US" sz="105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spTree>
    <p:extLst>
      <p:ext uri="{BB962C8B-B14F-4D97-AF65-F5344CB8AC3E}">
        <p14:creationId xmlns:p14="http://schemas.microsoft.com/office/powerpoint/2010/main" val="86615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 and Agenda</a:t>
            </a:r>
            <a:endParaRPr lang="en-US" altLang="en-US" sz="1600" i="1" dirty="0">
              <a:solidFill>
                <a:schemeClr val="bg1"/>
              </a:solidFill>
            </a:endParaRPr>
          </a:p>
        </p:txBody>
      </p:sp>
      <p:sp>
        <p:nvSpPr>
          <p:cNvPr id="8" name="TextBox 9">
            <a:extLst>
              <a:ext uri="{FF2B5EF4-FFF2-40B4-BE49-F238E27FC236}">
                <a16:creationId xmlns:a16="http://schemas.microsoft.com/office/drawing/2014/main" id="{C620D63A-20BF-1226-00E2-4E59225D36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01F646-DA32-48DA-E0D4-572A954A4FA2}"/>
              </a:ext>
            </a:extLst>
          </p:cNvPr>
          <p:cNvSpPr>
            <a:spLocks noGrp="1"/>
          </p:cNvSpPr>
          <p:nvPr>
            <p:ph type="title"/>
          </p:nvPr>
        </p:nvSpPr>
        <p:spPr/>
        <p:txBody>
          <a:bodyPr/>
          <a:lstStyle/>
          <a:p>
            <a:r>
              <a:rPr lang="en-US" dirty="0"/>
              <a:t>Business Meeting</a:t>
            </a:r>
          </a:p>
        </p:txBody>
      </p:sp>
      <p:pic>
        <p:nvPicPr>
          <p:cNvPr id="1026" name="Picture 2">
            <a:extLst>
              <a:ext uri="{FF2B5EF4-FFF2-40B4-BE49-F238E27FC236}">
                <a16:creationId xmlns:a16="http://schemas.microsoft.com/office/drawing/2014/main" id="{919A2A62-6DBC-1A10-BCC1-EE97C04D1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23875"/>
            <a:ext cx="65532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85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pPr>
              <a:spcBef>
                <a:spcPts val="0"/>
              </a:spcBef>
              <a:spcAft>
                <a:spcPts val="200"/>
              </a:spcAft>
            </a:pPr>
            <a:r>
              <a:rPr lang="en-US" sz="1800" dirty="0"/>
              <a:t>Introduction</a:t>
            </a:r>
          </a:p>
          <a:p>
            <a:pPr lvl="1">
              <a:spcBef>
                <a:spcPts val="0"/>
              </a:spcBef>
              <a:spcAft>
                <a:spcPts val="200"/>
              </a:spcAft>
            </a:pPr>
            <a:r>
              <a:rPr lang="en-US" sz="1600" dirty="0"/>
              <a:t>Your instructor</a:t>
            </a:r>
          </a:p>
          <a:p>
            <a:pPr lvl="1">
              <a:spcBef>
                <a:spcPts val="0"/>
              </a:spcBef>
              <a:spcAft>
                <a:spcPts val="200"/>
              </a:spcAft>
            </a:pPr>
            <a:r>
              <a:rPr lang="en-US" sz="1600" dirty="0"/>
              <a:t>Course logistics, objectives, grading and overview</a:t>
            </a:r>
            <a:br>
              <a:rPr lang="en-US" sz="1600" dirty="0"/>
            </a:br>
            <a:endParaRPr lang="en-US" sz="1600" dirty="0"/>
          </a:p>
          <a:p>
            <a:pPr>
              <a:spcBef>
                <a:spcPts val="0"/>
              </a:spcBef>
              <a:spcAft>
                <a:spcPts val="200"/>
              </a:spcAft>
            </a:pPr>
            <a:r>
              <a:rPr lang="en-US" sz="1800" dirty="0"/>
              <a:t>Overview of core concepts</a:t>
            </a:r>
          </a:p>
          <a:p>
            <a:pPr lvl="1">
              <a:spcBef>
                <a:spcPts val="0"/>
              </a:spcBef>
              <a:spcAft>
                <a:spcPts val="200"/>
              </a:spcAft>
            </a:pPr>
            <a:r>
              <a:rPr lang="en-US" sz="1600" dirty="0"/>
              <a:t>Cloud computing</a:t>
            </a:r>
          </a:p>
          <a:p>
            <a:pPr lvl="1">
              <a:spcBef>
                <a:spcPts val="0"/>
              </a:spcBef>
              <a:spcAft>
                <a:spcPts val="200"/>
              </a:spcAft>
            </a:pPr>
            <a:r>
              <a:rPr lang="en-US" sz="1600" dirty="0"/>
              <a:t>Microservices</a:t>
            </a:r>
          </a:p>
          <a:p>
            <a:pPr lvl="1">
              <a:spcBef>
                <a:spcPts val="0"/>
              </a:spcBef>
              <a:spcAft>
                <a:spcPts val="200"/>
              </a:spcAft>
            </a:pPr>
            <a:r>
              <a:rPr lang="en-US" sz="1600" dirty="0"/>
              <a:t>Full-stack web application</a:t>
            </a:r>
          </a:p>
          <a:p>
            <a:pPr lvl="1">
              <a:spcBef>
                <a:spcPts val="0"/>
              </a:spcBef>
              <a:spcAft>
                <a:spcPts val="200"/>
              </a:spcAft>
            </a:pPr>
            <a:r>
              <a:rPr lang="en-US" sz="1600" dirty="0"/>
              <a:t>Virtual Machines, IaaS</a:t>
            </a:r>
            <a:br>
              <a:rPr lang="en-US" sz="1600" dirty="0"/>
            </a:br>
            <a:endParaRPr lang="en-US" sz="1600" dirty="0"/>
          </a:p>
          <a:p>
            <a:pPr>
              <a:spcBef>
                <a:spcPts val="0"/>
              </a:spcBef>
              <a:spcAft>
                <a:spcPts val="200"/>
              </a:spcAft>
            </a:pPr>
            <a:r>
              <a:rPr lang="en-US" sz="1800" dirty="0"/>
              <a:t>Course first steps</a:t>
            </a:r>
          </a:p>
          <a:p>
            <a:pPr lvl="1">
              <a:spcBef>
                <a:spcPts val="0"/>
              </a:spcBef>
              <a:spcAft>
                <a:spcPts val="200"/>
              </a:spcAft>
            </a:pPr>
            <a:r>
              <a:rPr lang="en-US" sz="1600" dirty="0"/>
              <a:t>Form teams</a:t>
            </a:r>
          </a:p>
          <a:p>
            <a:pPr lvl="1">
              <a:spcBef>
                <a:spcPts val="0"/>
              </a:spcBef>
              <a:spcAft>
                <a:spcPts val="200"/>
              </a:spcAft>
            </a:pPr>
            <a:r>
              <a:rPr lang="en-US" sz="1600" dirty="0"/>
              <a:t>Individual assignment – build and deploy ”Hello world!” application</a:t>
            </a:r>
          </a:p>
          <a:p>
            <a:pPr lvl="1">
              <a:spcBef>
                <a:spcPts val="0"/>
              </a:spcBef>
              <a:spcAft>
                <a:spcPts val="200"/>
              </a:spcAft>
            </a:pPr>
            <a:r>
              <a:rPr lang="en-US" sz="1600" dirty="0"/>
              <a:t>Starting example walkthrough</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35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600" dirty="0"/>
              <a:t>Sessions:</a:t>
            </a:r>
          </a:p>
          <a:p>
            <a:pPr lvl="1"/>
            <a:r>
              <a:rPr lang="en-US" sz="1400" dirty="0"/>
              <a:t>Lectures:</a:t>
            </a:r>
          </a:p>
          <a:p>
            <a:pPr lvl="2"/>
            <a:r>
              <a:rPr lang="en-US" sz="1200" dirty="0"/>
              <a:t>Session is Fridays, 1:10 – 3:40 PM. The format will be:</a:t>
            </a:r>
          </a:p>
          <a:p>
            <a:pPr lvl="3"/>
            <a:r>
              <a:rPr lang="en-US" sz="1100" dirty="0"/>
              <a:t>Lecture/presentation from 1:10 to approx. 2:40.</a:t>
            </a:r>
          </a:p>
          <a:p>
            <a:pPr lvl="3"/>
            <a:r>
              <a:rPr lang="en-US" sz="1100" dirty="0"/>
              <a:t>Discussion of projects, questions, ... From 2:50 to 3:40.</a:t>
            </a:r>
          </a:p>
          <a:p>
            <a:pPr lvl="2"/>
            <a:r>
              <a:rPr lang="en-US" sz="1200" dirty="0"/>
              <a:t>I can cover material much, more quickly than you can implement in projects.</a:t>
            </a:r>
            <a:br>
              <a:rPr lang="en-US" sz="1200" dirty="0"/>
            </a:br>
            <a:r>
              <a:rPr lang="en-US" sz="1200" dirty="0"/>
              <a:t>Typical lecture cadence will be</a:t>
            </a:r>
          </a:p>
          <a:p>
            <a:pPr lvl="3"/>
            <a:r>
              <a:rPr lang="en-US" sz="1100" dirty="0"/>
              <a:t>Lecture on new material for two lectures.</a:t>
            </a:r>
          </a:p>
          <a:p>
            <a:pPr lvl="3"/>
            <a:r>
              <a:rPr lang="en-US" sz="1100" dirty="0"/>
              <a:t>Followed by one lecture period of project discussions and reviews.</a:t>
            </a:r>
          </a:p>
          <a:p>
            <a:pPr lvl="3"/>
            <a:r>
              <a:rPr lang="en-US" sz="1100" dirty="0"/>
              <a:t>You will get experience presenting as projects teams, which is an important “soft skill.”</a:t>
            </a:r>
          </a:p>
          <a:p>
            <a:pPr lvl="1"/>
            <a:r>
              <a:rPr lang="en-US" sz="1400" dirty="0"/>
              <a:t>Instructor Office Hours:</a:t>
            </a:r>
          </a:p>
          <a:p>
            <a:pPr lvl="2"/>
            <a:r>
              <a:rPr lang="en-US" sz="1200" dirty="0"/>
              <a:t>Fridays, 8:30-10:00 AM, 4:00-5:30 (488 CSB)</a:t>
            </a:r>
          </a:p>
          <a:p>
            <a:pPr lvl="2"/>
            <a:r>
              <a:rPr lang="en-US" sz="1200" dirty="0"/>
              <a:t>I frequently have extra office hours (online and in-person), usually around due dates for assignments.</a:t>
            </a:r>
          </a:p>
          <a:p>
            <a:r>
              <a:rPr lang="en-US" sz="1600" dirty="0"/>
              <a:t>Grading and assignments:</a:t>
            </a:r>
          </a:p>
          <a:p>
            <a:pPr lvl="1"/>
            <a:r>
              <a:rPr lang="en-US" sz="1400" dirty="0"/>
              <a:t>This is a team project class. Students form 5 person teams.</a:t>
            </a:r>
          </a:p>
          <a:p>
            <a:pPr lvl="1"/>
            <a:r>
              <a:rPr lang="en-US" sz="1400" dirty="0"/>
              <a:t>Final project’s completion of objectives determines the grade.</a:t>
            </a:r>
          </a:p>
          <a:p>
            <a:pPr lvl="1"/>
            <a:r>
              <a:rPr lang="en-US" sz="1400" dirty="0"/>
              <a:t>There are </a:t>
            </a:r>
            <a:r>
              <a:rPr lang="en-US" sz="1400" u="sng" dirty="0"/>
              <a:t>mandatory</a:t>
            </a:r>
            <a:r>
              <a:rPr lang="en-US" sz="1400" dirty="0"/>
              <a:t> every two </a:t>
            </a:r>
            <a:r>
              <a:rPr lang="en-US" sz="1400" dirty="0" err="1"/>
              <a:t>weekl</a:t>
            </a:r>
            <a:r>
              <a:rPr lang="en-US" sz="1400" dirty="0"/>
              <a:t> project status reports and periodic reviews.</a:t>
            </a:r>
          </a:p>
          <a:p>
            <a:pPr lvl="1"/>
            <a:endParaRPr lang="en-US" sz="14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96815</TotalTime>
  <Words>3067</Words>
  <Application>Microsoft Macintosh PowerPoint</Application>
  <PresentationFormat>On-screen Show (16:9)</PresentationFormat>
  <Paragraphs>315</Paragraphs>
  <Slides>35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Museo For Dell</vt:lpstr>
      <vt:lpstr>Office Theme</vt:lpstr>
      <vt:lpstr>PowerPoint Presentation</vt:lpstr>
      <vt:lpstr>PowerPoint Presentation</vt:lpstr>
      <vt:lpstr>PowerPoint Presentation</vt:lpstr>
      <vt:lpstr>PowerPoint Presentation</vt:lpstr>
      <vt:lpstr>Business Meeting</vt:lpstr>
      <vt:lpstr>Contents and Agenda</vt:lpstr>
      <vt:lpstr>PowerPoint Presentation</vt:lpstr>
      <vt:lpstr>About your Instructor</vt:lpstr>
      <vt:lpstr>Course Logistics</vt:lpstr>
      <vt:lpstr>Some Details: Assignments Structure and Objectives</vt:lpstr>
      <vt:lpstr>Course Material</vt:lpstr>
      <vt:lpstr>PowerPoint Presentation</vt:lpstr>
      <vt:lpstr>PowerPoint Presentation</vt:lpstr>
      <vt:lpstr>Cloud Computing</vt:lpstr>
      <vt:lpstr>Core Layers</vt:lpstr>
      <vt:lpstr>Cloud Concepts – One Perspective</vt:lpstr>
      <vt:lpstr>Motivating Sample Application (Topology)</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Full Stack Application</vt:lpstr>
      <vt:lpstr>Full Stack Web Application</vt:lpstr>
      <vt:lpstr>Sample Application Structure</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575</cp:revision>
  <cp:lastPrinted>2018-11-15T21:01:50Z</cp:lastPrinted>
  <dcterms:created xsi:type="dcterms:W3CDTF">2010-04-12T23:12:02Z</dcterms:created>
  <dcterms:modified xsi:type="dcterms:W3CDTF">2022-09-14T18:30:55Z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